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Pacifico" panose="020B0604020202020204" charset="-18"/>
      <p:regular r:id="rId27"/>
    </p:embeddedFont>
    <p:embeddedFont>
      <p:font typeface="Comfortaa"/>
      <p:regular r:id="rId28"/>
      <p:bold r:id="rId29"/>
    </p:embeddedFont>
    <p:embeddedFont>
      <p:font typeface="Nunito" panose="020B0604020202020204" charset="-18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DFB95B-CEDF-4C3F-A705-307C664AFACB}">
  <a:tblStyle styleId="{34DFB95B-CEDF-4C3F-A705-307C664AFA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6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1232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604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355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6978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898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4757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438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200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7660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663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057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158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391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12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80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260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200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1263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8928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489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603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Language and Methodology</a:t>
            </a: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311700" y="3524650"/>
            <a:ext cx="8520600" cy="9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Kurs metodologiczny nauczania zaawansowanego języka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Metody uczenia języka obcego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819150" y="1609725"/>
            <a:ext cx="7505700" cy="2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latin typeface="Comfortaa"/>
                <a:ea typeface="Comfortaa"/>
                <a:cs typeface="Comfortaa"/>
                <a:sym typeface="Comfortaa"/>
              </a:rPr>
              <a:t>Uczenie na podstawie zadania</a:t>
            </a: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 -  na czym to polega?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rtl="0"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AutoNum type="arabicPeriod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Uczeń ma za zadanie coś wykonać, np. Zamówić bilet na samolot przez telefon, albo jedzenie w restauracji w obcym kraju.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AutoNum type="arabicPeriod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Uczy się słownictwa, prawidłowej wymowy a kryterium sukcesu jest to że wykonał powierzone zadanie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Uczenie na podstawie zadania  może być ułatwione, kiedy np. Podamy uczniowi całe słownictwo, lub utrudnione, kiedy to uczeń sam musi się wszystkiego dowiedzieć i wykonać zadanie.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Metody uczenia języka obcego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819150" y="1609725"/>
            <a:ext cx="7505700" cy="2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latin typeface="Comfortaa"/>
                <a:ea typeface="Comfortaa"/>
                <a:cs typeface="Comfortaa"/>
                <a:sym typeface="Comfortaa"/>
              </a:rPr>
              <a:t>Przedstawienie</a:t>
            </a: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 -  na czym to polega?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Użycie teatru, przedstawienia jest czymś zupełnie innym niż normalne metody uczenia w szkole. W wielu przypadkach wielcy aktorzy mieli trudności ze strony rówieśników w szkole. Zajmowanie się przedstawieniami pomogło im w tej trudnej sytuacji.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Napięta atmosfera w klasie może zostać rozładowana kiedy nauczyciel popełni jakąś pomyłkę.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u="sng" dirty="0">
                <a:solidFill>
                  <a:srgbClr val="FF0000"/>
                </a:solidFill>
              </a:rPr>
              <a:t>Zip </a:t>
            </a:r>
            <a:r>
              <a:rPr lang="en" sz="1600" u="sng" dirty="0" smtClean="0">
                <a:solidFill>
                  <a:srgbClr val="FF0000"/>
                </a:solidFill>
              </a:rPr>
              <a:t>– zap</a:t>
            </a:r>
            <a:r>
              <a:rPr lang="pl-PL" sz="1600" u="sng" dirty="0" smtClean="0">
                <a:solidFill>
                  <a:srgbClr val="FF0000"/>
                </a:solidFill>
              </a:rPr>
              <a:t> 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dirty="0" smtClean="0"/>
              <a:t>Gra mająca na celu wprowadzenie wymowy samogłosek. Klasa ustawia się w kręgu, pierwsza osoba (nauczyciel) </a:t>
            </a:r>
            <a:r>
              <a:rPr lang="pl-PL" dirty="0" err="1" smtClean="0"/>
              <a:t>odwaraca</a:t>
            </a:r>
            <a:r>
              <a:rPr lang="pl-PL" dirty="0" smtClean="0"/>
              <a:t> się do osoby po prawej, pociera dłońmi, od nadgarstka do palców, i mówi „zip”, osoba, która otrzymała „zip” podaje go dalej do osoby po swojej prawej z tym samym słowem, lub oddaje temu kto jej dał „zip” słowo „</a:t>
            </a:r>
            <a:r>
              <a:rPr lang="pl-PL" dirty="0" err="1" smtClean="0"/>
              <a:t>zap</a:t>
            </a:r>
            <a:r>
              <a:rPr lang="pl-PL" dirty="0" smtClean="0"/>
              <a:t>”. Trzecia możliwość to przesłanie po cięciwie słowem „zoom”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dirty="0" smtClean="0"/>
              <a:t>Nauczyciel powinien zwracać uwagę aby jedna osoba nie była bombardowana „zoom” przez resztę grupy.</a:t>
            </a:r>
            <a:endParaRPr dirty="0"/>
          </a:p>
        </p:txBody>
      </p: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Metody uczenia języka obcego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sz="1600" u="sng" dirty="0" smtClean="0">
                <a:solidFill>
                  <a:srgbClr val="FF0000"/>
                </a:solidFill>
              </a:rPr>
              <a:t>To jest…. . Co to jest? To jest ….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dirty="0" smtClean="0"/>
              <a:t>Do zabawy potrzebny jest jakikolwiek przedmiot, może to być np. klocek prostopadłościan.</a:t>
            </a:r>
            <a:r>
              <a:rPr lang="pl-PL" dirty="0"/>
              <a:t> </a:t>
            </a:r>
            <a:r>
              <a:rPr lang="pl-PL" dirty="0" smtClean="0"/>
              <a:t>Pierwsza osoba prezentuje to „coś” mówiąc to jest np. wędka. Osoba obok zadaje pytanie „Co to jest?” , pierwsza osoba powtarza swoje słowo, odgrywa rolę używania tego przedmiotu i oddaje go pytającej. Osoba, która pytała powtarza słowo poprzednika, odgrywa rolę pierwszego znaczenia a potem wymyśla swoją wersję czym jest ów przedmiot.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dirty="0" smtClean="0"/>
              <a:t>Bardzo użyteczne gra do ćwiczenia wymowy, intonacji, gramatyki, słownictwa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Metody uczenia języka obcego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</p:spTree>
    <p:extLst>
      <p:ext uri="{BB962C8B-B14F-4D97-AF65-F5344CB8AC3E}">
        <p14:creationId xmlns:p14="http://schemas.microsoft.com/office/powerpoint/2010/main" val="686903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sz="1600" u="sng" dirty="0" smtClean="0">
                <a:solidFill>
                  <a:srgbClr val="FF0000"/>
                </a:solidFill>
              </a:rPr>
              <a:t>Obrazy 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dirty="0" smtClean="0"/>
              <a:t>Grupa osób tworzy jakiś obraz, np. przedstawia jazdę na łyżwach. Zadaniem reszty klasy jest odgadnięcie tematu tego obrazu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dirty="0" smtClean="0"/>
              <a:t>Pytany może odpowiadać tylko „tak” lub „nie”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Metody uczenia języka obcego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</p:spTree>
    <p:extLst>
      <p:ext uri="{BB962C8B-B14F-4D97-AF65-F5344CB8AC3E}">
        <p14:creationId xmlns:p14="http://schemas.microsoft.com/office/powerpoint/2010/main" val="474235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sz="1600" u="sng" dirty="0" smtClean="0">
                <a:solidFill>
                  <a:srgbClr val="FF0000"/>
                </a:solidFill>
              </a:rPr>
              <a:t>Przymiotnik  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dirty="0" smtClean="0"/>
              <a:t>Klasa jest ustawiona w kole, plecami do środka koła. Nauczyciel wymawia jakiś przymiotnik, a uczniowie mają go odegrać, obracając się do twarzą do środka koła.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Metody uczenia języka obcego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</p:spTree>
    <p:extLst>
      <p:ext uri="{BB962C8B-B14F-4D97-AF65-F5344CB8AC3E}">
        <p14:creationId xmlns:p14="http://schemas.microsoft.com/office/powerpoint/2010/main" val="2442997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sz="1600" u="sng" dirty="0" smtClean="0">
                <a:solidFill>
                  <a:srgbClr val="FF0000"/>
                </a:solidFill>
              </a:rPr>
              <a:t>Ludzie litery  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dirty="0" smtClean="0"/>
              <a:t>Grupa </a:t>
            </a:r>
            <a:r>
              <a:rPr lang="pl-PL" dirty="0" err="1" smtClean="0"/>
              <a:t>cztero</a:t>
            </a:r>
            <a:r>
              <a:rPr lang="pl-PL" dirty="0" smtClean="0"/>
              <a:t> – </a:t>
            </a:r>
            <a:r>
              <a:rPr lang="pl-PL" dirty="0" err="1" smtClean="0"/>
              <a:t>pięcio</a:t>
            </a:r>
            <a:r>
              <a:rPr lang="pl-PL" dirty="0" smtClean="0"/>
              <a:t> osobowa tworzy słowo, każda osoba jest jedną z liter słowa, reszta klasy ma odczytać to słowo.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Metody uczenia języka obcego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</p:spTree>
    <p:extLst>
      <p:ext uri="{BB962C8B-B14F-4D97-AF65-F5344CB8AC3E}">
        <p14:creationId xmlns:p14="http://schemas.microsoft.com/office/powerpoint/2010/main" val="3858599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sz="1600" u="sng" dirty="0" smtClean="0">
                <a:solidFill>
                  <a:srgbClr val="FF0000"/>
                </a:solidFill>
              </a:rPr>
              <a:t>Wycieczka po świecie fantazji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dirty="0" smtClean="0"/>
              <a:t>Dobieramy się w pary, jedna osoba jest przewodnikiem, druga zamyka oczy i pozwala się prowadzić. </a:t>
            </a:r>
            <a:r>
              <a:rPr lang="pl-PL" dirty="0" err="1" smtClean="0"/>
              <a:t>Prowdząc</a:t>
            </a:r>
            <a:r>
              <a:rPr lang="pl-PL" dirty="0" smtClean="0"/>
              <a:t> osobę z zamkniętymi oczami przewodnik opowiada </a:t>
            </a:r>
            <a:r>
              <a:rPr lang="pl-PL" dirty="0" err="1" smtClean="0"/>
              <a:t>jakąć</a:t>
            </a:r>
            <a:r>
              <a:rPr lang="pl-PL" dirty="0" smtClean="0"/>
              <a:t> historię i wspólnie ją odgrywają. Na koniec para przewodnik i wiedziony mogą spisać historię która powstała podczas ćwiczenia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Metody uczenia języka obcego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</p:spTree>
    <p:extLst>
      <p:ext uri="{BB962C8B-B14F-4D97-AF65-F5344CB8AC3E}">
        <p14:creationId xmlns:p14="http://schemas.microsoft.com/office/powerpoint/2010/main" val="460250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pl-PL" dirty="0" smtClean="0"/>
              <a:t>Cicha muzyka w tle, stwarza bardziej zrelaksowaną atmosferę podczas ćwiczeń mówionych.</a:t>
            </a:r>
          </a:p>
          <a:p>
            <a:pPr marL="342900" lvl="0" indent="-342900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pl-PL" dirty="0" smtClean="0"/>
              <a:t>Muzyka włączona podczas ćwiczeń gramatycznych sprawia, że nie są one tak nudne</a:t>
            </a:r>
          </a:p>
          <a:p>
            <a:pPr marL="342900" lvl="0" indent="-342900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pl-PL" dirty="0" smtClean="0"/>
              <a:t>Użycie muzyki do opisywania krajobrazu, nastroju.</a:t>
            </a:r>
          </a:p>
          <a:p>
            <a:pPr marL="342900" lvl="0" indent="-342900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pl-PL" dirty="0" smtClean="0"/>
              <a:t>Muzyka może dać początek dyskusji.</a:t>
            </a:r>
          </a:p>
          <a:p>
            <a:pPr marL="342900" lvl="0" indent="-342900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pl-PL" dirty="0" smtClean="0"/>
              <a:t>Uczniowie mogą dostarczyć nauczycielowi teksty swoich ulubionych piosenek do ćwiczeń typu „uzupełnij luki” lub dyktand.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Pacifico"/>
                <a:ea typeface="Pacifico"/>
                <a:cs typeface="Pacifico"/>
                <a:sym typeface="Pacifico"/>
              </a:rPr>
              <a:t>M</a:t>
            </a:r>
            <a:r>
              <a:rPr lang="pl-PL" dirty="0" err="1" smtClean="0">
                <a:latin typeface="Pacifico"/>
                <a:ea typeface="Pacifico"/>
                <a:cs typeface="Pacifico"/>
                <a:sym typeface="Pacifico"/>
              </a:rPr>
              <a:t>uzyka</a:t>
            </a:r>
            <a:r>
              <a:rPr lang="pl-PL" dirty="0" smtClean="0">
                <a:latin typeface="Pacifico"/>
                <a:ea typeface="Pacifico"/>
                <a:cs typeface="Pacifico"/>
                <a:sym typeface="Pacifico"/>
              </a:rPr>
              <a:t> w </a:t>
            </a:r>
            <a:r>
              <a:rPr lang="en" dirty="0" smtClean="0">
                <a:latin typeface="Pacifico"/>
                <a:ea typeface="Pacifico"/>
                <a:cs typeface="Pacifico"/>
                <a:sym typeface="Pacifico"/>
              </a:rPr>
              <a:t>uczeni</a:t>
            </a:r>
            <a:r>
              <a:rPr lang="pl-PL" dirty="0" smtClean="0">
                <a:latin typeface="Pacifico"/>
                <a:ea typeface="Pacifico"/>
                <a:cs typeface="Pacifico"/>
                <a:sym typeface="Pacifico"/>
              </a:rPr>
              <a:t>u</a:t>
            </a:r>
            <a:r>
              <a:rPr lang="en" dirty="0" smtClean="0"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" dirty="0">
                <a:latin typeface="Pacifico"/>
                <a:ea typeface="Pacifico"/>
                <a:cs typeface="Pacifico"/>
                <a:sym typeface="Pacifico"/>
              </a:rPr>
              <a:t>języka obcego</a:t>
            </a:r>
            <a:endParaRPr dirty="0">
              <a:latin typeface="Pacifico"/>
              <a:ea typeface="Pacifico"/>
              <a:cs typeface="Pacifico"/>
              <a:sym typeface="Pacifico"/>
            </a:endParaRPr>
          </a:p>
        </p:txBody>
      </p:sp>
    </p:spTree>
    <p:extLst>
      <p:ext uri="{BB962C8B-B14F-4D97-AF65-F5344CB8AC3E}">
        <p14:creationId xmlns:p14="http://schemas.microsoft.com/office/powerpoint/2010/main" val="2135310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dirty="0" smtClean="0"/>
              <a:t>Ćwiczenia z tekstem piosenek</a:t>
            </a:r>
          </a:p>
          <a:p>
            <a:pPr marL="285750" indent="-285750">
              <a:spcAft>
                <a:spcPts val="1600"/>
              </a:spcAft>
            </a:pPr>
            <a:r>
              <a:rPr lang="pl-PL" dirty="0"/>
              <a:t> </a:t>
            </a:r>
            <a:r>
              <a:rPr lang="pl-PL" dirty="0" smtClean="0"/>
              <a:t>uzupełnij lukę po odsłuchaniu piosenki</a:t>
            </a:r>
          </a:p>
          <a:p>
            <a:pPr marL="285750" indent="-285750">
              <a:spcAft>
                <a:spcPts val="1600"/>
              </a:spcAft>
            </a:pPr>
            <a:r>
              <a:rPr lang="pl-PL" dirty="0" smtClean="0"/>
              <a:t>Uczniowie otrzymują linijkę tekstu i ich zadaniem jest ułożyć je w odpowiedniej kolejności, kiedy jest odtwarzana piosenka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Pacifico"/>
                <a:ea typeface="Pacifico"/>
                <a:cs typeface="Pacifico"/>
                <a:sym typeface="Pacifico"/>
              </a:rPr>
              <a:t>M</a:t>
            </a:r>
            <a:r>
              <a:rPr lang="pl-PL" dirty="0" err="1" smtClean="0">
                <a:latin typeface="Pacifico"/>
                <a:ea typeface="Pacifico"/>
                <a:cs typeface="Pacifico"/>
                <a:sym typeface="Pacifico"/>
              </a:rPr>
              <a:t>uzyka</a:t>
            </a:r>
            <a:r>
              <a:rPr lang="pl-PL" dirty="0" smtClean="0">
                <a:latin typeface="Pacifico"/>
                <a:ea typeface="Pacifico"/>
                <a:cs typeface="Pacifico"/>
                <a:sym typeface="Pacifico"/>
              </a:rPr>
              <a:t> w </a:t>
            </a:r>
            <a:r>
              <a:rPr lang="en" dirty="0" smtClean="0">
                <a:latin typeface="Pacifico"/>
                <a:ea typeface="Pacifico"/>
                <a:cs typeface="Pacifico"/>
                <a:sym typeface="Pacifico"/>
              </a:rPr>
              <a:t>uczeni</a:t>
            </a:r>
            <a:r>
              <a:rPr lang="pl-PL" dirty="0" smtClean="0">
                <a:latin typeface="Pacifico"/>
                <a:ea typeface="Pacifico"/>
                <a:cs typeface="Pacifico"/>
                <a:sym typeface="Pacifico"/>
              </a:rPr>
              <a:t>u</a:t>
            </a:r>
            <a:r>
              <a:rPr lang="en" dirty="0" smtClean="0"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" dirty="0">
                <a:latin typeface="Pacifico"/>
                <a:ea typeface="Pacifico"/>
                <a:cs typeface="Pacifico"/>
                <a:sym typeface="Pacifico"/>
              </a:rPr>
              <a:t>języka obcego</a:t>
            </a:r>
            <a:endParaRPr dirty="0">
              <a:latin typeface="Pacifico"/>
              <a:ea typeface="Pacifico"/>
              <a:cs typeface="Pacifico"/>
              <a:sym typeface="Pacifico"/>
            </a:endParaRPr>
          </a:p>
        </p:txBody>
      </p:sp>
    </p:spTree>
    <p:extLst>
      <p:ext uri="{BB962C8B-B14F-4D97-AF65-F5344CB8AC3E}">
        <p14:creationId xmlns:p14="http://schemas.microsoft.com/office/powerpoint/2010/main" val="178757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latin typeface="Pacifico"/>
                <a:ea typeface="Pacifico"/>
                <a:cs typeface="Pacifico"/>
                <a:sym typeface="Pacifico"/>
              </a:rPr>
              <a:t>Co się dobrze rozpoczęło jest w połowie zrobione</a:t>
            </a:r>
            <a:r>
              <a:rPr lang="en" sz="2400">
                <a:latin typeface="Pacifico"/>
                <a:ea typeface="Pacifico"/>
                <a:cs typeface="Pacifico"/>
                <a:sym typeface="Pacifico"/>
              </a:rPr>
              <a:t> - Horacy</a:t>
            </a:r>
            <a:endParaRPr sz="24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Uczniowie oczekują trzech rzeczy od swojego Nauczyciela: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Font typeface="Comfortaa"/>
              <a:buAutoNum type="arabicPeriod"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Cierpliwości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AutoNum type="arabicPeriod"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Entuzjazmu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AutoNum type="arabicPeriod"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Autentyczności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pl-PL" dirty="0" smtClean="0"/>
              <a:t>Ćwiczenia z niemym filmem lub filmem z wyłączonym głosem</a:t>
            </a:r>
          </a:p>
          <a:p>
            <a:pPr marL="285750" indent="-285750">
              <a:spcAft>
                <a:spcPts val="1600"/>
              </a:spcAft>
            </a:pPr>
            <a:r>
              <a:rPr lang="pl-PL" dirty="0" smtClean="0"/>
              <a:t>Ustalamy liczbę osób, które będą odgrywały swoja rolę</a:t>
            </a:r>
          </a:p>
          <a:p>
            <a:pPr marL="285750" indent="-285750">
              <a:spcAft>
                <a:spcPts val="1600"/>
              </a:spcAft>
            </a:pPr>
            <a:r>
              <a:rPr lang="pl-PL" dirty="0" smtClean="0"/>
              <a:t>Pokazujemy film a uczniowie robią dubbing dla </a:t>
            </a:r>
            <a:r>
              <a:rPr lang="pl-PL" smtClean="0"/>
              <a:t>swoich postaci</a:t>
            </a:r>
            <a:endParaRPr lang="pl-PL" dirty="0" smtClean="0"/>
          </a:p>
        </p:txBody>
      </p: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>
                <a:latin typeface="Pacifico"/>
                <a:ea typeface="Pacifico"/>
                <a:cs typeface="Pacifico"/>
                <a:sym typeface="Pacifico"/>
              </a:rPr>
              <a:t>Użycie filmu w </a:t>
            </a:r>
            <a:r>
              <a:rPr lang="en" dirty="0" smtClean="0">
                <a:latin typeface="Pacifico"/>
                <a:ea typeface="Pacifico"/>
                <a:cs typeface="Pacifico"/>
                <a:sym typeface="Pacifico"/>
              </a:rPr>
              <a:t>uczeni</a:t>
            </a:r>
            <a:r>
              <a:rPr lang="pl-PL" dirty="0" smtClean="0">
                <a:latin typeface="Pacifico"/>
                <a:ea typeface="Pacifico"/>
                <a:cs typeface="Pacifico"/>
                <a:sym typeface="Pacifico"/>
              </a:rPr>
              <a:t>u</a:t>
            </a:r>
            <a:r>
              <a:rPr lang="en" dirty="0" smtClean="0"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" dirty="0">
                <a:latin typeface="Pacifico"/>
                <a:ea typeface="Pacifico"/>
                <a:cs typeface="Pacifico"/>
                <a:sym typeface="Pacifico"/>
              </a:rPr>
              <a:t>języka obcego</a:t>
            </a:r>
            <a:endParaRPr dirty="0">
              <a:latin typeface="Pacifico"/>
              <a:ea typeface="Pacifico"/>
              <a:cs typeface="Pacifico"/>
              <a:sym typeface="Pacifico"/>
            </a:endParaRPr>
          </a:p>
        </p:txBody>
      </p:sp>
    </p:spTree>
    <p:extLst>
      <p:ext uri="{BB962C8B-B14F-4D97-AF65-F5344CB8AC3E}">
        <p14:creationId xmlns:p14="http://schemas.microsoft.com/office/powerpoint/2010/main" val="349320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Gry rozwijające słownictwo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1446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Labirynt intonacyjny: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W tabelę wpisujemy słowa tak aby powstał labirynt, z jednego słowa przechodzi się do następnego które ma podobną wymowę (w przykładzie obok na czerwono trasa prawidłowa). Początek i koniec jest podany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142" name="Shape 142"/>
          <p:cNvGraphicFramePr/>
          <p:nvPr/>
        </p:nvGraphicFramePr>
        <p:xfrm>
          <a:off x="3963750" y="1800150"/>
          <a:ext cx="4685000" cy="2931800"/>
        </p:xfrm>
        <a:graphic>
          <a:graphicData uri="http://schemas.openxmlformats.org/drawingml/2006/table">
            <a:tbl>
              <a:tblPr>
                <a:noFill/>
                <a:tableStyleId>{34DFB95B-CEDF-4C3F-A705-307C664AFACB}</a:tableStyleId>
              </a:tblPr>
              <a:tblGrid>
                <a:gridCol w="937000"/>
                <a:gridCol w="937000"/>
                <a:gridCol w="937000"/>
                <a:gridCol w="937000"/>
                <a:gridCol w="937000"/>
              </a:tblGrid>
              <a:tr h="732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hay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eight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skate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baby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sleid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732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game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chain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shake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alien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bake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732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frame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tail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clay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neigh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say</a:t>
                      </a:r>
                      <a:endParaRPr/>
                    </a:p>
                  </a:txBody>
                  <a:tcPr marL="91425" marR="91425" marT="91425" marB="91425"/>
                </a:tc>
              </a:tr>
              <a:tr h="7329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acorn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rain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weigh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apron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play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43" name="Shape 143"/>
          <p:cNvSpPr/>
          <p:nvPr/>
        </p:nvSpPr>
        <p:spPr>
          <a:xfrm>
            <a:off x="4351813" y="2432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6244150" y="2432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7167250" y="2432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8136488" y="2432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5076600" y="2432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4351813" y="3194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6244150" y="3194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7167250" y="3194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8136488" y="3194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5076600" y="3194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4428013" y="3956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6320350" y="3956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7243450" y="3956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8212688" y="3956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5152800" y="3956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4809013" y="21276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5799613" y="21276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6714013" y="21276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7628413" y="21276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4809013" y="2813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5799613" y="2813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6714013" y="2813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7628413" y="2813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4809013" y="3575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5799613" y="3575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6714013" y="3575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7628413" y="3575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4809013" y="4337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5799613" y="4337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6714013" y="4337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7628413" y="4337475"/>
            <a:ext cx="124200" cy="168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Gry rozwijające słownictwo</a:t>
            </a:r>
            <a:endParaRPr sz="3600">
              <a:solidFill>
                <a:srgbClr val="000000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50475" y="2035125"/>
            <a:ext cx="34953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Story cubes - wspomagają wypowiedzi poprzez układanie historyjek na podstawie wylosowanych obrazków na kostkach.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Można pójść krok dalej i np. zapisać ułożoną historyjkę, można też zarządać używania określonego czasu, np tylko teraźniejszego lub przeszłego.  </a:t>
            </a:r>
            <a:r>
              <a:rPr lang="en"/>
              <a:t> </a:t>
            </a: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9175" y="1724000"/>
            <a:ext cx="4155214" cy="30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819150" y="1937475"/>
            <a:ext cx="3104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Napisz coś w określonym kształcie,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Ułóż wiersz lub piosenkę o poniedziałku lub piątku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Gry rozwijające słownictwo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9250" y="1495400"/>
            <a:ext cx="3038500" cy="30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1650" y="1647800"/>
            <a:ext cx="3038500" cy="30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Comfortaa"/>
                <a:ea typeface="Comfortaa"/>
                <a:cs typeface="Comfortaa"/>
                <a:sym typeface="Comfortaa"/>
              </a:rPr>
              <a:t>Kłamstwa i fakty o mnie</a:t>
            </a: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 - “Jestem kimś kto…..” jedna osoba opowiada, reszta decyduje czy to prawda czy nie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 b="1">
                <a:latin typeface="Comfortaa"/>
                <a:ea typeface="Comfortaa"/>
                <a:cs typeface="Comfortaa"/>
                <a:sym typeface="Comfortaa"/>
              </a:rPr>
              <a:t>Okrąg pytań</a:t>
            </a: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 -  rysujemy okrąg i wpisujemy różne słowa - hasła z naszego życia, reszta osób zadaje próbuje zgadnąć dlaczego wybraliśmy te właśnie słowa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Gry rozwijające słownictwo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Metody uczenia języka obcego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819150" y="1609725"/>
            <a:ext cx="7505700" cy="5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W zasadzie są dwie metody indukcyjna i dedukcyjna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201" name="Shape 201"/>
          <p:cNvGraphicFramePr/>
          <p:nvPr/>
        </p:nvGraphicFramePr>
        <p:xfrm>
          <a:off x="1338675" y="2325725"/>
          <a:ext cx="6617550" cy="2453430"/>
        </p:xfrm>
        <a:graphic>
          <a:graphicData uri="http://schemas.openxmlformats.org/drawingml/2006/table">
            <a:tbl>
              <a:tblPr>
                <a:noFill/>
                <a:tableStyleId>{34DFB95B-CEDF-4C3F-A705-307C664AFACB}</a:tableStyleId>
              </a:tblPr>
              <a:tblGrid>
                <a:gridCol w="456950"/>
                <a:gridCol w="572350"/>
                <a:gridCol w="5588250"/>
              </a:tblGrid>
              <a:tr h="3359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PPP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Presentation, Practise, Production [Prezentacja, ćwiczenie, tworzenie]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</a:tr>
              <a:tr h="3359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DT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Direct Translation [bezpośrednie tłumaczenie]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</a:tr>
              <a:tr h="3359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Situational Presentation [prezentacja sytuacyjna]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</a:tr>
              <a:tr h="3359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CP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Contrastive Presentation [kontrastująca prezentacja]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</a:tr>
              <a:tr h="3359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TTT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Test, Teach, Test [testuj, ucz, testuj]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</a:tr>
              <a:tr h="3359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GD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Guided Discovery [odkrywanie z przewodnikiem]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</a:tr>
              <a:tr h="33592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CCQ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Concept Checking Question [pytania sprawdzające zrozumienie idei]</a:t>
                      </a:r>
                      <a:endParaRPr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Metody uczenia języka obcego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819150" y="1609725"/>
            <a:ext cx="7505700" cy="2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latin typeface="Comfortaa"/>
                <a:ea typeface="Comfortaa"/>
                <a:cs typeface="Comfortaa"/>
                <a:sym typeface="Comfortaa"/>
              </a:rPr>
              <a:t>Guided discovery </a:t>
            </a: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-  na czym to polega?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rtl="0"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AutoNum type="arabicPeriod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Na początek robimy coś co zainteresuje uczniów tematem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AutoNum type="arabicPeriod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Podajemy niezbędne słownictwo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AutoNum type="arabicPeriod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Projektujemy pytania sprawdzające zrozumienie tekstu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AutoNum type="arabicPeriod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Uczniowie wykonują ćwiczenie związane z tekstem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AutoNum type="arabicPeriod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Informacja zwrotna - sprawdzenie poziomu zrozumienia przez uczniów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AutoNum type="arabicPeriod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Ćwiczenia utrwalające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Metody uczenia języka obcego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819150" y="1609725"/>
            <a:ext cx="7505700" cy="2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latin typeface="Comfortaa"/>
                <a:ea typeface="Comfortaa"/>
                <a:cs typeface="Comfortaa"/>
                <a:sym typeface="Comfortaa"/>
              </a:rPr>
              <a:t>Dogme </a:t>
            </a:r>
            <a:r>
              <a:rPr lang="en" sz="1400">
                <a:latin typeface="Comfortaa"/>
                <a:ea typeface="Comfortaa"/>
                <a:cs typeface="Comfortaa"/>
                <a:sym typeface="Comfortaa"/>
              </a:rPr>
              <a:t>-  na czym to polega?</a:t>
            </a:r>
            <a:endParaRPr sz="14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rtl="0"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AutoNum type="arabicPeriod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Zaczynamy od tego co interesuje uczniów, ponieważ to co ich interesuje zapamiętają na dłużej.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AutoNum type="arabicPeriod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Nie używamy podręczników, treści podręczników są sztuczne, kiedy opowiadamy o swoich zainteresowaniach mamy bardziej naturalne uczenie.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AutoNum type="arabicPeriod"/>
            </a:pPr>
            <a:r>
              <a:rPr lang="en" sz="1100">
                <a:latin typeface="Comfortaa"/>
                <a:ea typeface="Comfortaa"/>
                <a:cs typeface="Comfortaa"/>
                <a:sym typeface="Comfortaa"/>
              </a:rPr>
              <a:t>Uczenie na podstawie czegoś co zainteresowało/zaintrygowało ucznia. Np. uczeń znajduje coś co jest napisane w danym języku, robi z tego prezentację, gdzie omawia dlaczego wybrał ten tekst, jeżeli jest naprawde zainteresowany pogłębia temat, dowiaduje się nowych treści i prezentuje pozostałym uczniom.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1063</Words>
  <Application>Microsoft Office PowerPoint</Application>
  <PresentationFormat>On-screen Show (16:9)</PresentationFormat>
  <Paragraphs>117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Pacifico</vt:lpstr>
      <vt:lpstr>Comfortaa</vt:lpstr>
      <vt:lpstr>Nunito</vt:lpstr>
      <vt:lpstr>Arial</vt:lpstr>
      <vt:lpstr>Shift</vt:lpstr>
      <vt:lpstr>Advanced Language and Methodology</vt:lpstr>
      <vt:lpstr>Co się dobrze rozpoczęło jest w połowie zrobione - Horacy</vt:lpstr>
      <vt:lpstr>Gry rozwijające słownictwo</vt:lpstr>
      <vt:lpstr>Gry rozwijające słownictwo </vt:lpstr>
      <vt:lpstr>Gry rozwijające słownictwo</vt:lpstr>
      <vt:lpstr>Gry rozwijające słownictwo</vt:lpstr>
      <vt:lpstr>Metody uczenia języka obcego</vt:lpstr>
      <vt:lpstr>Metody uczenia języka obcego</vt:lpstr>
      <vt:lpstr>Metody uczenia języka obcego</vt:lpstr>
      <vt:lpstr>Metody uczenia języka obcego</vt:lpstr>
      <vt:lpstr>Metody uczenia języka obcego</vt:lpstr>
      <vt:lpstr>Metody uczenia języka obcego</vt:lpstr>
      <vt:lpstr>Metody uczenia języka obcego</vt:lpstr>
      <vt:lpstr>Metody uczenia języka obcego</vt:lpstr>
      <vt:lpstr>Metody uczenia języka obcego</vt:lpstr>
      <vt:lpstr>Metody uczenia języka obcego</vt:lpstr>
      <vt:lpstr>Metody uczenia języka obcego</vt:lpstr>
      <vt:lpstr>Muzyka w uczeniu języka obcego</vt:lpstr>
      <vt:lpstr>Muzyka w uczeniu języka obcego</vt:lpstr>
      <vt:lpstr>Użycie filmu w uczeniu języka obcego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Language and Methodology</dc:title>
  <cp:lastModifiedBy>Ania</cp:lastModifiedBy>
  <cp:revision>7</cp:revision>
  <dcterms:modified xsi:type="dcterms:W3CDTF">2018-06-01T08:45:31Z</dcterms:modified>
</cp:coreProperties>
</file>